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T Serif" panose="020B0604020202020204" charset="0"/>
      <p:regular r:id="rId19"/>
    </p:embeddedFont>
    <p:embeddedFont>
      <p:font typeface="DM San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8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435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56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84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0338" y="811887"/>
            <a:ext cx="7543324" cy="4141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150"/>
              </a:lnSpc>
              <a:buNone/>
            </a:pPr>
            <a:r>
              <a:rPr lang="en-US" sz="6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Model Evaluation &amp; Validation: Predicting Housing Prices</a:t>
            </a:r>
            <a:endParaRPr lang="en-US" sz="6500" dirty="0"/>
          </a:p>
        </p:txBody>
      </p:sp>
      <p:sp>
        <p:nvSpPr>
          <p:cNvPr id="4" name="Text 1"/>
          <p:cNvSpPr/>
          <p:nvPr/>
        </p:nvSpPr>
        <p:spPr>
          <a:xfrm>
            <a:off x="800338" y="5296733"/>
            <a:ext cx="7543324" cy="1463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explores techniques for evaluating and validating machine learning models to predict housing prices. We'll examine data exploration, model development, performance analysis, and making predictions on real-world data.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13686" y="7168753"/>
            <a:ext cx="13906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800338" y="7474684"/>
            <a:ext cx="3052763" cy="400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 smtClean="0">
                <a:solidFill>
                  <a:srgbClr val="383838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 Menna Mahmoud </a:t>
            </a:r>
            <a:r>
              <a:rPr lang="en-US" sz="2250" b="1" dirty="0">
                <a:solidFill>
                  <a:srgbClr val="383838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EL-Bagoury</a:t>
            </a:r>
            <a:endParaRPr lang="en-US" sz="22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380" y="967978"/>
            <a:ext cx="6726079" cy="707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4380" y="1998464"/>
            <a:ext cx="763524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model successfully predicts housing prices based on key features. However, there's always room for improvement in machine learning projects.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54380" y="3172897"/>
            <a:ext cx="484942" cy="48494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906304" y="3245644"/>
            <a:ext cx="180975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454825" y="3172897"/>
            <a:ext cx="2829044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Model Performance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454825" y="3655814"/>
            <a:ext cx="6934795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decision tree model provides reasonable predictions for different housing scenarios.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54380" y="4803338"/>
            <a:ext cx="484942" cy="48494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906304" y="4876086"/>
            <a:ext cx="180975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454825" y="4803338"/>
            <a:ext cx="2829044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54825" y="5286256"/>
            <a:ext cx="693479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model may not capture all factors influencing housing prices.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54380" y="6088975"/>
            <a:ext cx="484942" cy="48494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906304" y="6161723"/>
            <a:ext cx="180975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454825" y="6088975"/>
            <a:ext cx="2829044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454825" y="6571893"/>
            <a:ext cx="6934795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Consider ensemble methods or additional features to enhance prediction accuracy.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404814" y="3773245"/>
            <a:ext cx="6726079" cy="707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9600" dirty="0" smtClean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Any Questions </a:t>
            </a:r>
            <a:endParaRPr lang="en-US" sz="9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198" y="7315121"/>
            <a:ext cx="298120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2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48083" y="3822629"/>
            <a:ext cx="6726079" cy="707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9600" dirty="0" smtClean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Thanks</a:t>
            </a:r>
            <a:endParaRPr lang="en-US" sz="9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198" y="7315121"/>
            <a:ext cx="2981202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27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913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526" y="3405307"/>
            <a:ext cx="5861685" cy="732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Exploration</a:t>
            </a:r>
            <a:endParaRPr lang="en-US" sz="4600" dirty="0"/>
          </a:p>
        </p:txBody>
      </p:sp>
      <p:sp>
        <p:nvSpPr>
          <p:cNvPr id="4" name="Text 1"/>
          <p:cNvSpPr/>
          <p:nvPr/>
        </p:nvSpPr>
        <p:spPr>
          <a:xfrm>
            <a:off x="781526" y="4472821"/>
            <a:ext cx="13067348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begin by exploring the Boston housing dataset, containing 489 data points with 4 key features. Understanding the data distribution and relationships is crucial before modeling.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1526" y="5689640"/>
            <a:ext cx="502325" cy="5023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938927" y="5764887"/>
            <a:ext cx="187404" cy="351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750" dirty="0"/>
          </a:p>
        </p:txBody>
      </p:sp>
      <p:sp>
        <p:nvSpPr>
          <p:cNvPr id="7" name="Text 4"/>
          <p:cNvSpPr/>
          <p:nvPr/>
        </p:nvSpPr>
        <p:spPr>
          <a:xfrm>
            <a:off x="1507093" y="5689640"/>
            <a:ext cx="2930843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Features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507093" y="6189940"/>
            <a:ext cx="3481388" cy="1429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Room count (RM), neighborhood poverty (LSTAT), student-teacher ratio (PTRATIO), and median home value (MEDV).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1723" y="5689640"/>
            <a:ext cx="502325" cy="5023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5369123" y="5764887"/>
            <a:ext cx="187404" cy="351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750" dirty="0"/>
          </a:p>
        </p:txBody>
      </p:sp>
      <p:sp>
        <p:nvSpPr>
          <p:cNvPr id="11" name="Text 8"/>
          <p:cNvSpPr/>
          <p:nvPr/>
        </p:nvSpPr>
        <p:spPr>
          <a:xfrm>
            <a:off x="5937290" y="5689640"/>
            <a:ext cx="2930843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Preparation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5937290" y="6189940"/>
            <a:ext cx="3481388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Removed outliers and scaled the target variable to account for 35 years of inflation.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1919" y="5689640"/>
            <a:ext cx="502325" cy="50232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9799320" y="5764887"/>
            <a:ext cx="187404" cy="351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750" dirty="0"/>
          </a:p>
        </p:txBody>
      </p:sp>
      <p:sp>
        <p:nvSpPr>
          <p:cNvPr id="15" name="Text 12"/>
          <p:cNvSpPr/>
          <p:nvPr/>
        </p:nvSpPr>
        <p:spPr>
          <a:xfrm>
            <a:off x="10367486" y="5689640"/>
            <a:ext cx="2930843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Statistical Analysis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10367486" y="6189940"/>
            <a:ext cx="3481388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Calculated minimum, maximum, mean, median, and standard deviation of home prices.</a:t>
            </a:r>
            <a:endParaRPr lang="en-US" sz="17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324" y="7677736"/>
            <a:ext cx="1799076" cy="5518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76055"/>
            <a:ext cx="8986004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Performance Metric: R-squared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079790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use the coefficient of determination (R-squared) to quantify model performance. It measures the proportion of variance in the target variable explained by the features.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9435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R-squared Range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864037" y="504622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Values range from 0 to 1. Higher values indicate better predictive power.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439435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Interpretation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5372695" y="504622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R-squared of 0.40 means 40% of variance in Y is predictable from X.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439435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Implementation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9881354" y="504622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use sklearn's r2_score function to calculate R-squared for our models.</a:t>
            </a:r>
            <a:endParaRPr lang="en-US" sz="19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158" y="7315121"/>
            <a:ext cx="2981202" cy="9144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212" y="918924"/>
            <a:ext cx="6310312" cy="693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Splitting: Train-Test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40212" y="1930003"/>
            <a:ext cx="7663577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split the data into training (80%) and testing (20%) subsets. This allows us to evaluate model performance on unseen data.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1045964" y="2844403"/>
            <a:ext cx="22860" cy="4466273"/>
          </a:xfrm>
          <a:prstGeom prst="roundRect">
            <a:avLst>
              <a:gd name="adj" fmla="val 13878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1272480" y="3308747"/>
            <a:ext cx="740212" cy="22860"/>
          </a:xfrm>
          <a:prstGeom prst="roundRect">
            <a:avLst>
              <a:gd name="adj" fmla="val 138788"/>
            </a:avLst>
          </a:prstGeom>
          <a:solidFill>
            <a:srgbClr val="D8D4D4"/>
          </a:solidFill>
          <a:ln/>
        </p:spPr>
      </p:sp>
      <p:sp>
        <p:nvSpPr>
          <p:cNvPr id="7" name="Shape 4"/>
          <p:cNvSpPr/>
          <p:nvPr/>
        </p:nvSpPr>
        <p:spPr>
          <a:xfrm>
            <a:off x="819448" y="3082290"/>
            <a:ext cx="475893" cy="47589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968633" y="3153608"/>
            <a:ext cx="177522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2220635" y="3055858"/>
            <a:ext cx="2776061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Shuffle Data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2220635" y="3529727"/>
            <a:ext cx="6183154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Randomize data order to remove potential bias in the dataset.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1272480" y="4755237"/>
            <a:ext cx="740212" cy="22860"/>
          </a:xfrm>
          <a:prstGeom prst="roundRect">
            <a:avLst>
              <a:gd name="adj" fmla="val 138788"/>
            </a:avLst>
          </a:prstGeom>
          <a:solidFill>
            <a:srgbClr val="D8D4D4"/>
          </a:solidFill>
          <a:ln/>
        </p:spPr>
      </p:sp>
      <p:sp>
        <p:nvSpPr>
          <p:cNvPr id="12" name="Shape 9"/>
          <p:cNvSpPr/>
          <p:nvPr/>
        </p:nvSpPr>
        <p:spPr>
          <a:xfrm>
            <a:off x="819448" y="4528780"/>
            <a:ext cx="475893" cy="47589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968633" y="4600099"/>
            <a:ext cx="177522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2220635" y="4502348"/>
            <a:ext cx="2776061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Split Data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2220635" y="4976217"/>
            <a:ext cx="6183154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Divide into 80% training and 20% testing subsets using train_test_split.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1272480" y="6539984"/>
            <a:ext cx="740212" cy="22860"/>
          </a:xfrm>
          <a:prstGeom prst="roundRect">
            <a:avLst>
              <a:gd name="adj" fmla="val 138788"/>
            </a:avLst>
          </a:prstGeom>
          <a:solidFill>
            <a:srgbClr val="D8D4D4"/>
          </a:solidFill>
          <a:ln/>
        </p:spPr>
      </p:sp>
      <p:sp>
        <p:nvSpPr>
          <p:cNvPr id="17" name="Shape 14"/>
          <p:cNvSpPr/>
          <p:nvPr/>
        </p:nvSpPr>
        <p:spPr>
          <a:xfrm>
            <a:off x="819448" y="6313527"/>
            <a:ext cx="475893" cy="47589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8" name="Text 15"/>
          <p:cNvSpPr/>
          <p:nvPr/>
        </p:nvSpPr>
        <p:spPr>
          <a:xfrm>
            <a:off x="968633" y="6384846"/>
            <a:ext cx="177522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2220635" y="6287095"/>
            <a:ext cx="2776061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Assign Variables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2220635" y="6760964"/>
            <a:ext cx="6183154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Store splits in X_train, X_test, y_train, and y_test variables.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447" y="-9762"/>
            <a:ext cx="3767189" cy="40333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6280" y="563285"/>
            <a:ext cx="5372576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Learning Curves</a:t>
            </a:r>
            <a:endParaRPr lang="en-US" sz="4200" dirty="0"/>
          </a:p>
        </p:txBody>
      </p:sp>
      <p:sp>
        <p:nvSpPr>
          <p:cNvPr id="5" name="Text 1"/>
          <p:cNvSpPr/>
          <p:nvPr/>
        </p:nvSpPr>
        <p:spPr>
          <a:xfrm>
            <a:off x="716280" y="1541740"/>
            <a:ext cx="5882640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Learning curves visualize model performance as training set size increases. We examine curves for decision trees with different maximum depths.</a:t>
            </a:r>
            <a:endParaRPr lang="en-US" sz="16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" y="2754154"/>
            <a:ext cx="1023342" cy="163734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046565" y="2958822"/>
            <a:ext cx="2686288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Training Score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2046565" y="3417332"/>
            <a:ext cx="4552355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Measures how well the model fits the training data.</a:t>
            </a:r>
            <a:endParaRPr lang="en-US" sz="16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" y="4391501"/>
            <a:ext cx="1023342" cy="163734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046565" y="4596170"/>
            <a:ext cx="268986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Cross-validation Score</a:t>
            </a:r>
            <a:endParaRPr lang="en-US" sz="2100" dirty="0"/>
          </a:p>
        </p:txBody>
      </p:sp>
      <p:sp>
        <p:nvSpPr>
          <p:cNvPr id="11" name="Text 5"/>
          <p:cNvSpPr/>
          <p:nvPr/>
        </p:nvSpPr>
        <p:spPr>
          <a:xfrm>
            <a:off x="2046565" y="5054679"/>
            <a:ext cx="455235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Estimates model performance on unseen data.</a:t>
            </a:r>
            <a:endParaRPr lang="en-US" sz="16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280" y="6028849"/>
            <a:ext cx="1023342" cy="163734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046565" y="6233517"/>
            <a:ext cx="2686288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Convergence</a:t>
            </a:r>
            <a:endParaRPr lang="en-US" sz="2100" dirty="0"/>
          </a:p>
        </p:txBody>
      </p:sp>
      <p:sp>
        <p:nvSpPr>
          <p:cNvPr id="14" name="Text 7"/>
          <p:cNvSpPr/>
          <p:nvPr/>
        </p:nvSpPr>
        <p:spPr>
          <a:xfrm>
            <a:off x="2046565" y="6692027"/>
            <a:ext cx="4552355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Ideal curves converge at a high score as training size increases.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75" y="3988009"/>
            <a:ext cx="3983705" cy="42415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283" y="4013785"/>
            <a:ext cx="3854614" cy="41378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024" y="-19524"/>
            <a:ext cx="3737376" cy="40333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972" y="0"/>
            <a:ext cx="5236428" cy="822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 0"/>
          <p:cNvSpPr/>
          <p:nvPr/>
        </p:nvSpPr>
        <p:spPr>
          <a:xfrm>
            <a:off x="864037" y="1520666"/>
            <a:ext cx="6534388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Bias-Variance Tradeoff</a:t>
            </a:r>
            <a:endParaRPr lang="en-US" sz="5100" dirty="0"/>
          </a:p>
        </p:txBody>
      </p:sp>
      <p:sp>
        <p:nvSpPr>
          <p:cNvPr id="5" name="Text 1"/>
          <p:cNvSpPr/>
          <p:nvPr/>
        </p:nvSpPr>
        <p:spPr>
          <a:xfrm>
            <a:off x="864037" y="2700933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analyze the bias-variance tradeoff using complexity curves. These show model performance as the maximum depth increases.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864037" y="4163735"/>
            <a:ext cx="7415927" cy="2545080"/>
          </a:xfrm>
          <a:prstGeom prst="roundRect">
            <a:avLst>
              <a:gd name="adj" fmla="val 1455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79277" y="4178975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126927" y="433470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 Depth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3591997" y="4334708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Bias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6053257" y="433470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Underfitting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879277" y="4885492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126927" y="5041225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Depth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3591997" y="5041225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Variance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6053257" y="5041225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Overfitting</a:t>
            </a:r>
            <a:endParaRPr lang="en-US" sz="1900" dirty="0"/>
          </a:p>
        </p:txBody>
      </p:sp>
      <p:sp>
        <p:nvSpPr>
          <p:cNvPr id="15" name="Shape 11"/>
          <p:cNvSpPr/>
          <p:nvPr/>
        </p:nvSpPr>
        <p:spPr>
          <a:xfrm>
            <a:off x="879277" y="5592008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126927" y="5747742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Optimal Depth</a:t>
            </a:r>
            <a:endParaRPr lang="en-US" sz="1900" dirty="0"/>
          </a:p>
        </p:txBody>
      </p:sp>
      <p:sp>
        <p:nvSpPr>
          <p:cNvPr id="17" name="Text 13"/>
          <p:cNvSpPr/>
          <p:nvPr/>
        </p:nvSpPr>
        <p:spPr>
          <a:xfrm>
            <a:off x="3591997" y="5747742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</a:t>
            </a:r>
            <a:endParaRPr lang="en-US" sz="1900" dirty="0"/>
          </a:p>
        </p:txBody>
      </p:sp>
      <p:sp>
        <p:nvSpPr>
          <p:cNvPr id="18" name="Text 14"/>
          <p:cNvSpPr/>
          <p:nvPr/>
        </p:nvSpPr>
        <p:spPr>
          <a:xfrm>
            <a:off x="6053257" y="5747742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Best Generalization</a:t>
            </a:r>
            <a:endParaRPr lang="en-US" sz="1900" dirty="0"/>
          </a:p>
        </p:txBody>
      </p:sp>
      <p:sp>
        <p:nvSpPr>
          <p:cNvPr id="19" name="Rectangle 18"/>
          <p:cNvSpPr/>
          <p:nvPr/>
        </p:nvSpPr>
        <p:spPr>
          <a:xfrm>
            <a:off x="9077739" y="0"/>
            <a:ext cx="5552661" cy="1421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135" y="6723699"/>
            <a:ext cx="5566130" cy="14326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527" y="1165464"/>
            <a:ext cx="5801873" cy="58142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2913" y="687110"/>
            <a:ext cx="5752148" cy="634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Grid Search Optimization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62913" y="1611273"/>
            <a:ext cx="7790974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use grid search to find the optimal maximum depth for our decision tree model. This technique systematically tests various hyperparameter combinations.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62913" y="2447330"/>
            <a:ext cx="7790974" cy="1128832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6356152" y="2640568"/>
            <a:ext cx="2536984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Parameter Grid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356152" y="3073598"/>
            <a:ext cx="7404497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Define a range of max_depth values from 1 to 10.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62913" y="3769400"/>
            <a:ext cx="7790974" cy="1128832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6356152" y="3962638"/>
            <a:ext cx="2536984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Cross-validation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356152" y="4395668"/>
            <a:ext cx="7404497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ShuffleSplit with 10 splits and 20% test size.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62913" y="5091470"/>
            <a:ext cx="7790974" cy="1128832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356152" y="5284708"/>
            <a:ext cx="2536984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Scoring Function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356152" y="5717738"/>
            <a:ext cx="7404497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R-squared metric to evaluate model performance.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162913" y="6475392"/>
            <a:ext cx="7790974" cy="1128832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15" name="Text 12"/>
          <p:cNvSpPr/>
          <p:nvPr/>
        </p:nvSpPr>
        <p:spPr>
          <a:xfrm>
            <a:off x="6356152" y="6606778"/>
            <a:ext cx="2536984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Best Estimator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6356152" y="7039808"/>
            <a:ext cx="7404497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Select the model with the highest cross-validation score.</a:t>
            </a:r>
            <a:endParaRPr lang="en-US" sz="15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3061" y="7798354"/>
            <a:ext cx="2067338" cy="3702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5863" y="633480"/>
            <a:ext cx="6599277" cy="748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7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Optimal Model Selection</a:t>
            </a:r>
            <a:endParaRPr lang="en-US" sz="4700" dirty="0"/>
          </a:p>
        </p:txBody>
      </p:sp>
      <p:sp>
        <p:nvSpPr>
          <p:cNvPr id="4" name="Text 1"/>
          <p:cNvSpPr/>
          <p:nvPr/>
        </p:nvSpPr>
        <p:spPr>
          <a:xfrm>
            <a:off x="797957" y="2264007"/>
            <a:ext cx="13034486" cy="729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After grid search, we found the optimal maximum depth for our decision tree model. This balances model complexity and generalization ability.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57" y="4318516"/>
            <a:ext cx="569952" cy="56995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7957" y="5116354"/>
            <a:ext cx="2992398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Optimal Depth</a:t>
            </a:r>
            <a:endParaRPr lang="en-US" sz="2350" dirty="0"/>
          </a:p>
        </p:txBody>
      </p:sp>
      <p:sp>
        <p:nvSpPr>
          <p:cNvPr id="7" name="Text 3"/>
          <p:cNvSpPr/>
          <p:nvPr/>
        </p:nvSpPr>
        <p:spPr>
          <a:xfrm>
            <a:off x="797957" y="5627013"/>
            <a:ext cx="4116824" cy="729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best max_depth value was determined to be 4.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728" y="4318516"/>
            <a:ext cx="569952" cy="56995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56728" y="5116354"/>
            <a:ext cx="2992398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Balanced Model</a:t>
            </a:r>
            <a:endParaRPr lang="en-US" sz="2350" dirty="0"/>
          </a:p>
        </p:txBody>
      </p:sp>
      <p:sp>
        <p:nvSpPr>
          <p:cNvPr id="10" name="Text 5"/>
          <p:cNvSpPr/>
          <p:nvPr/>
        </p:nvSpPr>
        <p:spPr>
          <a:xfrm>
            <a:off x="5256728" y="5627013"/>
            <a:ext cx="4116824" cy="729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depth provides a good tradeoff between bias and variance.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00" y="4318516"/>
            <a:ext cx="569952" cy="56995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5500" y="5116354"/>
            <a:ext cx="2992398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Generalization</a:t>
            </a:r>
            <a:endParaRPr lang="en-US" sz="2350" dirty="0"/>
          </a:p>
        </p:txBody>
      </p:sp>
      <p:sp>
        <p:nvSpPr>
          <p:cNvPr id="13" name="Text 7"/>
          <p:cNvSpPr/>
          <p:nvPr/>
        </p:nvSpPr>
        <p:spPr>
          <a:xfrm>
            <a:off x="9715500" y="5627013"/>
            <a:ext cx="4116943" cy="729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model should perform well on unseen data.</a:t>
            </a:r>
            <a:endParaRPr lang="en-US" sz="1750" dirty="0"/>
          </a:p>
        </p:txBody>
      </p:sp>
      <p:sp>
        <p:nvSpPr>
          <p:cNvPr id="14" name="Rectangle 13"/>
          <p:cNvSpPr/>
          <p:nvPr/>
        </p:nvSpPr>
        <p:spPr>
          <a:xfrm>
            <a:off x="11516079" y="7230448"/>
            <a:ext cx="2970312" cy="901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1637" y="1167408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Making Predictions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4521637" y="2347674"/>
            <a:ext cx="92447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use our optimized model to predict housing prices for three hypothetical clients. Each client's home has different features.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4521637" y="3415427"/>
            <a:ext cx="9244727" cy="3646646"/>
          </a:xfrm>
          <a:prstGeom prst="roundRect">
            <a:avLst>
              <a:gd name="adj" fmla="val 101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536877" y="3430667"/>
            <a:ext cx="92142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4783693" y="3586401"/>
            <a:ext cx="134540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Client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630353" y="3586401"/>
            <a:ext cx="13415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Rooms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473202" y="3586401"/>
            <a:ext cx="13415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Poverty %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16051" y="3586401"/>
            <a:ext cx="134159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Student-Teacher Ratio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2158901" y="3586401"/>
            <a:ext cx="134540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Predicted Price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4536877" y="4927283"/>
            <a:ext cx="92142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4783693" y="5083016"/>
            <a:ext cx="134540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6630353" y="5083016"/>
            <a:ext cx="13415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8473202" y="5083016"/>
            <a:ext cx="13415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17%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0316051" y="5083016"/>
            <a:ext cx="13415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15-to-1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12158901" y="5083016"/>
            <a:ext cx="134540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$403,025</a:t>
            </a:r>
            <a:endParaRPr lang="en-US" sz="1900" dirty="0"/>
          </a:p>
        </p:txBody>
      </p:sp>
      <p:sp>
        <p:nvSpPr>
          <p:cNvPr id="18" name="Shape 15"/>
          <p:cNvSpPr/>
          <p:nvPr/>
        </p:nvSpPr>
        <p:spPr>
          <a:xfrm>
            <a:off x="4536877" y="5633799"/>
            <a:ext cx="92142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4783693" y="5789533"/>
            <a:ext cx="134540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630353" y="5789533"/>
            <a:ext cx="13415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8473202" y="5789533"/>
            <a:ext cx="13415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32%</a:t>
            </a:r>
            <a:endParaRPr lang="en-US" sz="1900" dirty="0"/>
          </a:p>
        </p:txBody>
      </p:sp>
      <p:sp>
        <p:nvSpPr>
          <p:cNvPr id="22" name="Text 19"/>
          <p:cNvSpPr/>
          <p:nvPr/>
        </p:nvSpPr>
        <p:spPr>
          <a:xfrm>
            <a:off x="10316051" y="5789533"/>
            <a:ext cx="13415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22-to-1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12158901" y="5789533"/>
            <a:ext cx="134540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$237,479</a:t>
            </a:r>
            <a:endParaRPr lang="en-US" sz="1900" dirty="0"/>
          </a:p>
        </p:txBody>
      </p:sp>
      <p:sp>
        <p:nvSpPr>
          <p:cNvPr id="24" name="Shape 21"/>
          <p:cNvSpPr/>
          <p:nvPr/>
        </p:nvSpPr>
        <p:spPr>
          <a:xfrm>
            <a:off x="4536877" y="6340316"/>
            <a:ext cx="92142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4783693" y="6496050"/>
            <a:ext cx="134540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1900" dirty="0"/>
          </a:p>
        </p:txBody>
      </p:sp>
      <p:sp>
        <p:nvSpPr>
          <p:cNvPr id="26" name="Text 23"/>
          <p:cNvSpPr/>
          <p:nvPr/>
        </p:nvSpPr>
        <p:spPr>
          <a:xfrm>
            <a:off x="6630353" y="6496050"/>
            <a:ext cx="13415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</a:t>
            </a:r>
            <a:endParaRPr lang="en-US" sz="1900" dirty="0"/>
          </a:p>
        </p:txBody>
      </p:sp>
      <p:sp>
        <p:nvSpPr>
          <p:cNvPr id="27" name="Text 24"/>
          <p:cNvSpPr/>
          <p:nvPr/>
        </p:nvSpPr>
        <p:spPr>
          <a:xfrm>
            <a:off x="8473202" y="6496050"/>
            <a:ext cx="13415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3%</a:t>
            </a:r>
            <a:endParaRPr lang="en-US" sz="1900" dirty="0"/>
          </a:p>
        </p:txBody>
      </p:sp>
      <p:sp>
        <p:nvSpPr>
          <p:cNvPr id="28" name="Text 25"/>
          <p:cNvSpPr/>
          <p:nvPr/>
        </p:nvSpPr>
        <p:spPr>
          <a:xfrm>
            <a:off x="10316051" y="6496050"/>
            <a:ext cx="13415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12-to-1</a:t>
            </a:r>
            <a:endParaRPr lang="en-US" sz="1900" dirty="0"/>
          </a:p>
        </p:txBody>
      </p:sp>
      <p:sp>
        <p:nvSpPr>
          <p:cNvPr id="29" name="Text 26"/>
          <p:cNvSpPr/>
          <p:nvPr/>
        </p:nvSpPr>
        <p:spPr>
          <a:xfrm>
            <a:off x="12158901" y="6496050"/>
            <a:ext cx="134540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$931,636</a:t>
            </a:r>
            <a:endParaRPr lang="en-US" sz="19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1672" y="7642642"/>
            <a:ext cx="1689384" cy="5182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660</Words>
  <Application>Microsoft Office PowerPoint</Application>
  <PresentationFormat>Custom</PresentationFormat>
  <Paragraphs>118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PT Serif</vt:lpstr>
      <vt:lpstr>DM Sans</vt:lpstr>
      <vt:lpstr>DM Sans Medium</vt:lpstr>
      <vt:lpstr>Arial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faster</cp:lastModifiedBy>
  <cp:revision>3</cp:revision>
  <dcterms:created xsi:type="dcterms:W3CDTF">2024-10-30T12:08:25Z</dcterms:created>
  <dcterms:modified xsi:type="dcterms:W3CDTF">2024-10-30T12:24:06Z</dcterms:modified>
</cp:coreProperties>
</file>